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4" r:id="rId2"/>
  </p:sldMasterIdLst>
  <p:notesMasterIdLst>
    <p:notesMasterId r:id="rId19"/>
  </p:notesMasterIdLst>
  <p:sldIdLst>
    <p:sldId id="365" r:id="rId3"/>
    <p:sldId id="368" r:id="rId4"/>
    <p:sldId id="435" r:id="rId5"/>
    <p:sldId id="437" r:id="rId6"/>
    <p:sldId id="444" r:id="rId7"/>
    <p:sldId id="445" r:id="rId8"/>
    <p:sldId id="439" r:id="rId9"/>
    <p:sldId id="440" r:id="rId10"/>
    <p:sldId id="441" r:id="rId11"/>
    <p:sldId id="442" r:id="rId12"/>
    <p:sldId id="443" r:id="rId13"/>
    <p:sldId id="446" r:id="rId14"/>
    <p:sldId id="447" r:id="rId15"/>
    <p:sldId id="438" r:id="rId16"/>
    <p:sldId id="448" r:id="rId17"/>
    <p:sldId id="363"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112" userDrawn="1">
          <p15:clr>
            <a:srgbClr val="A4A3A4"/>
          </p15:clr>
        </p15:guide>
        <p15:guide id="4" pos="415" userDrawn="1">
          <p15:clr>
            <a:srgbClr val="A4A3A4"/>
          </p15:clr>
        </p15:guide>
        <p15:guide id="6" orient="horz" pos="1457" userDrawn="1">
          <p15:clr>
            <a:srgbClr val="A4A3A4"/>
          </p15:clr>
        </p15:guide>
        <p15:guide id="7" pos="72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4C89"/>
    <a:srgbClr val="4E81C0"/>
    <a:srgbClr val="313D51"/>
    <a:srgbClr val="433D3C"/>
    <a:srgbClr val="C00000"/>
    <a:srgbClr val="F0F2F4"/>
    <a:srgbClr val="0B2C4F"/>
    <a:srgbClr val="213555"/>
    <a:srgbClr val="263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3" autoAdjust="0"/>
    <p:restoredTop sz="96314" autoAdjust="0"/>
  </p:normalViewPr>
  <p:slideViewPr>
    <p:cSldViewPr snapToGrid="0">
      <p:cViewPr varScale="1">
        <p:scale>
          <a:sx n="92" d="100"/>
          <a:sy n="92" d="100"/>
        </p:scale>
        <p:origin x="92" y="348"/>
      </p:cViewPr>
      <p:guideLst>
        <p:guide pos="4112"/>
        <p:guide pos="415"/>
        <p:guide orient="horz" pos="1457"/>
        <p:guide pos="7219"/>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16</a:t>
            </a:fld>
            <a:endParaRPr lang="zh-CN" altLang="en-US"/>
          </a:p>
        </p:txBody>
      </p:sp>
    </p:spTree>
    <p:extLst>
      <p:ext uri="{BB962C8B-B14F-4D97-AF65-F5344CB8AC3E}">
        <p14:creationId xmlns:p14="http://schemas.microsoft.com/office/powerpoint/2010/main" val="818985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055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2022/11/18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306548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2022/11/18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764475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983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799">
              <a:solidFill>
                <a:schemeClr val="bg1"/>
              </a:solidFill>
            </a:endParaRPr>
          </a:p>
        </p:txBody>
      </p:sp>
      <p:sp>
        <p:nvSpPr>
          <p:cNvPr id="6" name="PA_文本框 1">
            <a:extLst>
              <a:ext uri="{FF2B5EF4-FFF2-40B4-BE49-F238E27FC236}">
                <a16:creationId xmlns:a16="http://schemas.microsoft.com/office/drawing/2014/main" id="{BA0F9515-D5AE-4BED-A481-29A81D6010FD}"/>
              </a:ext>
            </a:extLst>
          </p:cNvPr>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028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48024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4886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12654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1295636" y="6727281"/>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10146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55683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tile tx="6350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8" r:id="rId4"/>
    <p:sldLayoutId id="2147483659" r:id="rId5"/>
    <p:sldLayoutId id="2147483660" r:id="rId6"/>
    <p:sldLayoutId id="2147483661" r:id="rId7"/>
    <p:sldLayoutId id="2147483662" r:id="rId8"/>
    <p:sldLayoutId id="214748366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6350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39117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 y="14325"/>
            <a:ext cx="12192000" cy="6852181"/>
          </a:xfrm>
          <a:prstGeom prst="rect">
            <a:avLst/>
          </a:prstGeom>
        </p:spPr>
      </p:pic>
      <p:sp>
        <p:nvSpPr>
          <p:cNvPr id="3" name="矩形 2"/>
          <p:cNvSpPr/>
          <p:nvPr/>
        </p:nvSpPr>
        <p:spPr>
          <a:xfrm>
            <a:off x="2160355" y="1411935"/>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4" name="矩形 3"/>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5" name="文本框 4"/>
          <p:cNvSpPr txBox="1"/>
          <p:nvPr/>
        </p:nvSpPr>
        <p:spPr>
          <a:xfrm>
            <a:off x="2569302" y="2609419"/>
            <a:ext cx="7053116" cy="830997"/>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dirty="0">
                <a:solidFill>
                  <a:schemeClr val="bg1"/>
                </a:solidFill>
                <a:cs typeface="+mn-ea"/>
                <a:sym typeface="+mn-lt"/>
              </a:rPr>
              <a:t>布料仿真</a:t>
            </a:r>
            <a:r>
              <a:rPr lang="en-US" altLang="zh-CN" sz="4800" b="1" dirty="0">
                <a:solidFill>
                  <a:schemeClr val="bg1"/>
                </a:solidFill>
                <a:cs typeface="+mn-ea"/>
                <a:sym typeface="+mn-lt"/>
              </a:rPr>
              <a:t>idea</a:t>
            </a:r>
            <a:endParaRPr lang="zh-CN" altLang="en-US" sz="4800" b="1" dirty="0">
              <a:solidFill>
                <a:schemeClr val="bg1"/>
              </a:solidFill>
              <a:cs typeface="+mn-ea"/>
              <a:sym typeface="+mn-lt"/>
            </a:endParaRPr>
          </a:p>
        </p:txBody>
      </p:sp>
      <p:sp>
        <p:nvSpPr>
          <p:cNvPr id="15" name="矩形 259"/>
          <p:cNvSpPr>
            <a:spLocks noChangeArrowheads="1"/>
          </p:cNvSpPr>
          <p:nvPr/>
        </p:nvSpPr>
        <p:spPr bwMode="auto">
          <a:xfrm>
            <a:off x="1796737" y="3739848"/>
            <a:ext cx="8335010" cy="40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zh-CN" altLang="en-US" sz="2400" dirty="0">
                <a:solidFill>
                  <a:schemeClr val="bg1"/>
                </a:solidFill>
                <a:latin typeface="+mn-lt"/>
                <a:ea typeface="+mn-ea"/>
                <a:cs typeface="+mn-ea"/>
                <a:sym typeface="+mn-lt"/>
              </a:rPr>
              <a:t>韩昊羽</a:t>
            </a:r>
            <a:endParaRPr lang="en-US" altLang="zh-CN" sz="2400" dirty="0">
              <a:solidFill>
                <a:schemeClr val="bg1"/>
              </a:solidFill>
              <a:latin typeface="+mn-lt"/>
              <a:ea typeface="+mn-ea"/>
              <a:cs typeface="+mn-ea"/>
              <a:sym typeface="+mn-lt"/>
            </a:endParaRPr>
          </a:p>
        </p:txBody>
      </p:sp>
      <p:pic>
        <p:nvPicPr>
          <p:cNvPr id="18" name="Picture 12">
            <a:extLst>
              <a:ext uri="{FF2B5EF4-FFF2-40B4-BE49-F238E27FC236}">
                <a16:creationId xmlns:a16="http://schemas.microsoft.com/office/drawing/2014/main" id="{32744CA5-72A7-40F3-A7FD-03B2335090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271" y="270940"/>
            <a:ext cx="1054149" cy="104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3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8)">
                                      <p:cBhvr>
                                        <p:cTn id="12" dur="750"/>
                                        <p:tgtEl>
                                          <p:spTgt spid="4"/>
                                        </p:tgtEl>
                                      </p:cBhvr>
                                    </p:animEffect>
                                  </p:childTnLst>
                                </p:cTn>
                              </p:par>
                            </p:childTnLst>
                          </p:cTn>
                        </p:par>
                        <p:par>
                          <p:cTn id="13" fill="hold">
                            <p:stCondLst>
                              <p:cond delay="75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16" presetClass="entr" presetSubtype="21" fill="hold" grpId="0" nodeType="with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E44656-655A-5DD7-95C5-034F7C2A308A}"/>
              </a:ext>
            </a:extLst>
          </p:cNvPr>
          <p:cNvSpPr txBox="1"/>
          <p:nvPr/>
        </p:nvSpPr>
        <p:spPr>
          <a:xfrm>
            <a:off x="2089673" y="895317"/>
            <a:ext cx="7749418"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从简单到复杂：局部问题的求解</a:t>
            </a:r>
            <a:endParaRPr lang="en-US" altLang="zh-CN" sz="4000" b="1" dirty="0">
              <a:solidFill>
                <a:srgbClr val="244C89"/>
              </a:solidFill>
              <a:latin typeface="+mj-lt"/>
              <a:ea typeface="思源黑体" panose="020B0500000000000000" pitchFamily="34" charset="-122"/>
              <a:cs typeface="+mj-cs"/>
            </a:endParaRPr>
          </a:p>
        </p:txBody>
      </p:sp>
      <p:sp>
        <p:nvSpPr>
          <p:cNvPr id="4" name="文本框 3">
            <a:extLst>
              <a:ext uri="{FF2B5EF4-FFF2-40B4-BE49-F238E27FC236}">
                <a16:creationId xmlns:a16="http://schemas.microsoft.com/office/drawing/2014/main" id="{260A67C5-656D-430B-1D85-8900E53D1B12}"/>
              </a:ext>
            </a:extLst>
          </p:cNvPr>
          <p:cNvSpPr txBox="1"/>
          <p:nvPr/>
        </p:nvSpPr>
        <p:spPr>
          <a:xfrm>
            <a:off x="1191492" y="2001982"/>
            <a:ext cx="9358745" cy="369332"/>
          </a:xfrm>
          <a:prstGeom prst="rect">
            <a:avLst/>
          </a:prstGeom>
          <a:noFill/>
        </p:spPr>
        <p:txBody>
          <a:bodyPr wrap="square" rtlCol="0">
            <a:spAutoFit/>
          </a:bodyPr>
          <a:lstStyle/>
          <a:p>
            <a:r>
              <a:rPr lang="en-US" altLang="zh-CN" dirty="0"/>
              <a:t>Idea</a:t>
            </a:r>
            <a:r>
              <a:rPr lang="zh-CN" altLang="en-US" dirty="0"/>
              <a:t>：如果我们固定这一类方程呢？比如波方程，这样我们只需要求解一个已知的微分方程</a:t>
            </a:r>
          </a:p>
        </p:txBody>
      </p:sp>
      <p:pic>
        <p:nvPicPr>
          <p:cNvPr id="6" name="图片 5">
            <a:extLst>
              <a:ext uri="{FF2B5EF4-FFF2-40B4-BE49-F238E27FC236}">
                <a16:creationId xmlns:a16="http://schemas.microsoft.com/office/drawing/2014/main" id="{AC755EFB-A8B0-F688-7331-EDBD6769A0BC}"/>
              </a:ext>
            </a:extLst>
          </p:cNvPr>
          <p:cNvPicPr>
            <a:picLocks noChangeAspect="1"/>
          </p:cNvPicPr>
          <p:nvPr/>
        </p:nvPicPr>
        <p:blipFill>
          <a:blip r:embed="rId2"/>
          <a:stretch>
            <a:fillRect/>
          </a:stretch>
        </p:blipFill>
        <p:spPr>
          <a:xfrm>
            <a:off x="4834024" y="2371314"/>
            <a:ext cx="2260716" cy="914447"/>
          </a:xfrm>
          <a:prstGeom prst="rect">
            <a:avLst/>
          </a:prstGeom>
        </p:spPr>
      </p:pic>
      <p:sp>
        <p:nvSpPr>
          <p:cNvPr id="7" name="文本框 6">
            <a:extLst>
              <a:ext uri="{FF2B5EF4-FFF2-40B4-BE49-F238E27FC236}">
                <a16:creationId xmlns:a16="http://schemas.microsoft.com/office/drawing/2014/main" id="{766E7C94-BEB5-BFFC-50F0-B20DA262CA8C}"/>
              </a:ext>
            </a:extLst>
          </p:cNvPr>
          <p:cNvSpPr txBox="1"/>
          <p:nvPr/>
        </p:nvSpPr>
        <p:spPr>
          <a:xfrm>
            <a:off x="1302326" y="3214256"/>
            <a:ext cx="6733309" cy="646331"/>
          </a:xfrm>
          <a:prstGeom prst="rect">
            <a:avLst/>
          </a:prstGeom>
          <a:noFill/>
        </p:spPr>
        <p:txBody>
          <a:bodyPr wrap="square" rtlCol="0">
            <a:spAutoFit/>
          </a:bodyPr>
          <a:lstStyle/>
          <a:p>
            <a:r>
              <a:rPr lang="zh-CN" altLang="en-US" dirty="0"/>
              <a:t>可以直接求解（达朗贝尔原理、分离变量法）</a:t>
            </a:r>
            <a:endParaRPr lang="en-US" altLang="zh-CN" dirty="0"/>
          </a:p>
          <a:p>
            <a:r>
              <a:rPr lang="zh-CN" altLang="en-US" dirty="0"/>
              <a:t>也可以数值求解（直接差分方程）</a:t>
            </a:r>
          </a:p>
        </p:txBody>
      </p:sp>
      <p:sp>
        <p:nvSpPr>
          <p:cNvPr id="8" name="文本框 7">
            <a:extLst>
              <a:ext uri="{FF2B5EF4-FFF2-40B4-BE49-F238E27FC236}">
                <a16:creationId xmlns:a16="http://schemas.microsoft.com/office/drawing/2014/main" id="{26FDE863-6C8C-FE29-B849-0B68F29AB496}"/>
              </a:ext>
            </a:extLst>
          </p:cNvPr>
          <p:cNvSpPr txBox="1"/>
          <p:nvPr/>
        </p:nvSpPr>
        <p:spPr>
          <a:xfrm>
            <a:off x="1302326" y="4334197"/>
            <a:ext cx="4634346" cy="369332"/>
          </a:xfrm>
          <a:prstGeom prst="rect">
            <a:avLst/>
          </a:prstGeom>
          <a:noFill/>
        </p:spPr>
        <p:txBody>
          <a:bodyPr wrap="square" rtlCol="0">
            <a:spAutoFit/>
          </a:bodyPr>
          <a:lstStyle/>
          <a:p>
            <a:r>
              <a:rPr lang="zh-CN" altLang="en-US" dirty="0"/>
              <a:t>对于布料，需要添加阻尼项</a:t>
            </a:r>
          </a:p>
        </p:txBody>
      </p:sp>
    </p:spTree>
    <p:extLst>
      <p:ext uri="{BB962C8B-B14F-4D97-AF65-F5344CB8AC3E}">
        <p14:creationId xmlns:p14="http://schemas.microsoft.com/office/powerpoint/2010/main" val="410813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903A60-FCAB-6E5E-E01B-E402AF97824C}"/>
              </a:ext>
            </a:extLst>
          </p:cNvPr>
          <p:cNvSpPr txBox="1"/>
          <p:nvPr/>
        </p:nvSpPr>
        <p:spPr>
          <a:xfrm>
            <a:off x="2089673" y="895317"/>
            <a:ext cx="7749418"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从简单到复杂：局部问题的求解</a:t>
            </a:r>
            <a:endParaRPr lang="en-US" altLang="zh-CN" sz="4000" b="1" dirty="0">
              <a:solidFill>
                <a:srgbClr val="244C89"/>
              </a:solidFill>
              <a:latin typeface="+mj-lt"/>
              <a:ea typeface="思源黑体" panose="020B0500000000000000" pitchFamily="34" charset="-122"/>
              <a:cs typeface="+mj-cs"/>
            </a:endParaRPr>
          </a:p>
        </p:txBody>
      </p:sp>
      <p:pic>
        <p:nvPicPr>
          <p:cNvPr id="5" name="图片 4">
            <a:extLst>
              <a:ext uri="{FF2B5EF4-FFF2-40B4-BE49-F238E27FC236}">
                <a16:creationId xmlns:a16="http://schemas.microsoft.com/office/drawing/2014/main" id="{AA495A85-0E84-414C-0CB5-649A4FD53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636" y="2341418"/>
            <a:ext cx="4388427" cy="3291320"/>
          </a:xfrm>
          <a:prstGeom prst="rect">
            <a:avLst/>
          </a:prstGeom>
        </p:spPr>
      </p:pic>
      <p:pic>
        <p:nvPicPr>
          <p:cNvPr id="7" name="图片 6">
            <a:extLst>
              <a:ext uri="{FF2B5EF4-FFF2-40B4-BE49-F238E27FC236}">
                <a16:creationId xmlns:a16="http://schemas.microsoft.com/office/drawing/2014/main" id="{C1A6A429-AC52-A5CE-4F2E-98FE5CAE0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490" y="2341418"/>
            <a:ext cx="4388427" cy="3291320"/>
          </a:xfrm>
          <a:prstGeom prst="rect">
            <a:avLst/>
          </a:prstGeom>
        </p:spPr>
      </p:pic>
    </p:spTree>
    <p:extLst>
      <p:ext uri="{BB962C8B-B14F-4D97-AF65-F5344CB8AC3E}">
        <p14:creationId xmlns:p14="http://schemas.microsoft.com/office/powerpoint/2010/main" val="644396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903A60-FCAB-6E5E-E01B-E402AF97824C}"/>
              </a:ext>
            </a:extLst>
          </p:cNvPr>
          <p:cNvSpPr txBox="1"/>
          <p:nvPr/>
        </p:nvSpPr>
        <p:spPr>
          <a:xfrm>
            <a:off x="2089673" y="895317"/>
            <a:ext cx="7749418"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从简单到复杂：局部问题的求解</a:t>
            </a:r>
            <a:endParaRPr lang="en-US" altLang="zh-CN" sz="4000" b="1" dirty="0">
              <a:solidFill>
                <a:srgbClr val="244C89"/>
              </a:solidFill>
              <a:latin typeface="+mj-lt"/>
              <a:ea typeface="思源黑体" panose="020B0500000000000000" pitchFamily="34" charset="-122"/>
              <a:cs typeface="+mj-cs"/>
            </a:endParaRPr>
          </a:p>
        </p:txBody>
      </p:sp>
      <p:sp>
        <p:nvSpPr>
          <p:cNvPr id="3" name="文本框 2">
            <a:extLst>
              <a:ext uri="{FF2B5EF4-FFF2-40B4-BE49-F238E27FC236}">
                <a16:creationId xmlns:a16="http://schemas.microsoft.com/office/drawing/2014/main" id="{76F0F50B-524D-A23B-5542-B6067AE0D82E}"/>
              </a:ext>
            </a:extLst>
          </p:cNvPr>
          <p:cNvSpPr txBox="1"/>
          <p:nvPr/>
        </p:nvSpPr>
        <p:spPr>
          <a:xfrm>
            <a:off x="1212272" y="1974273"/>
            <a:ext cx="8728363" cy="2585323"/>
          </a:xfrm>
          <a:prstGeom prst="rect">
            <a:avLst/>
          </a:prstGeom>
          <a:noFill/>
        </p:spPr>
        <p:txBody>
          <a:bodyPr wrap="square" rtlCol="0">
            <a:spAutoFit/>
          </a:bodyPr>
          <a:lstStyle/>
          <a:p>
            <a:r>
              <a:rPr lang="zh-CN" altLang="en-US" dirty="0"/>
              <a:t>可能的优点和不足：</a:t>
            </a:r>
            <a:endParaRPr lang="en-US" altLang="zh-CN" dirty="0"/>
          </a:p>
          <a:p>
            <a:pPr marL="285750" indent="-285750">
              <a:buFont typeface="Arial" panose="020B0604020202020204" pitchFamily="34" charset="0"/>
              <a:buChar char="•"/>
            </a:pPr>
            <a:r>
              <a:rPr lang="zh-CN" altLang="en-US" dirty="0"/>
              <a:t>因为是已知的方程，可以快速通过差分法求出来解，而且差分的越细结果越准确</a:t>
            </a:r>
            <a:endParaRPr lang="en-US" altLang="zh-CN" dirty="0"/>
          </a:p>
          <a:p>
            <a:pPr marL="285750" indent="-285750">
              <a:buFont typeface="Arial" panose="020B0604020202020204" pitchFamily="34" charset="0"/>
              <a:buChar char="•"/>
            </a:pPr>
            <a:r>
              <a:rPr lang="zh-CN" altLang="en-US" dirty="0"/>
              <a:t>不会出现弹簧太多，之间耦合导致收敛速度变慢或者不收敛的情况出现</a:t>
            </a:r>
            <a:endParaRPr lang="en-US" altLang="zh-CN" dirty="0"/>
          </a:p>
          <a:p>
            <a:pPr marL="285750" indent="-285750">
              <a:buFont typeface="Arial" panose="020B0604020202020204" pitchFamily="34" charset="0"/>
              <a:buChar char="•"/>
            </a:pPr>
            <a:r>
              <a:rPr lang="zh-CN" altLang="en-US" dirty="0"/>
              <a:t>如果解出精确解，意味着可以预测很长一段时间内布料的位移，也就意味着可以使用比较大的步长</a:t>
            </a:r>
            <a:endParaRPr lang="en-US" altLang="zh-CN" dirty="0"/>
          </a:p>
          <a:p>
            <a:pPr marL="285750" indent="-285750">
              <a:buFont typeface="Arial" panose="020B0604020202020204" pitchFamily="34" charset="0"/>
              <a:buChar char="•"/>
            </a:pPr>
            <a:r>
              <a:rPr lang="zh-CN" altLang="en-US" dirty="0"/>
              <a:t>精确解也可以让分辨率无限大</a:t>
            </a:r>
            <a:endParaRPr lang="en-US" altLang="zh-CN" dirty="0"/>
          </a:p>
          <a:p>
            <a:pPr marL="285750" indent="-285750">
              <a:buFont typeface="Arial" panose="020B0604020202020204" pitchFamily="34" charset="0"/>
              <a:buChar char="•"/>
            </a:pPr>
            <a:r>
              <a:rPr lang="zh-CN" altLang="en-US" dirty="0"/>
              <a:t>在布料的波动方面处理的很好，但对于布料本身作为一件物品的特性模拟的不是很好</a:t>
            </a:r>
            <a:endParaRPr lang="en-US" altLang="zh-CN" dirty="0"/>
          </a:p>
          <a:p>
            <a:pPr marL="285750" indent="-285750">
              <a:buFont typeface="Arial" panose="020B0604020202020204" pitchFamily="34" charset="0"/>
              <a:buChar char="•"/>
            </a:pPr>
            <a:r>
              <a:rPr lang="zh-CN" altLang="en-US" dirty="0"/>
              <a:t>需要比较固定的边界条件，最好不要有比较大的刚体运动</a:t>
            </a:r>
            <a:endParaRPr lang="en-US" altLang="zh-CN" dirty="0"/>
          </a:p>
        </p:txBody>
      </p:sp>
    </p:spTree>
    <p:extLst>
      <p:ext uri="{BB962C8B-B14F-4D97-AF65-F5344CB8AC3E}">
        <p14:creationId xmlns:p14="http://schemas.microsoft.com/office/powerpoint/2010/main" val="1875905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903A60-FCAB-6E5E-E01B-E402AF97824C}"/>
              </a:ext>
            </a:extLst>
          </p:cNvPr>
          <p:cNvSpPr txBox="1"/>
          <p:nvPr/>
        </p:nvSpPr>
        <p:spPr>
          <a:xfrm>
            <a:off x="2089673" y="895317"/>
            <a:ext cx="7749418"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从简单到复杂：局部问题的求解</a:t>
            </a:r>
            <a:endParaRPr lang="en-US" altLang="zh-CN" sz="4000" b="1" dirty="0">
              <a:solidFill>
                <a:srgbClr val="244C89"/>
              </a:solidFill>
              <a:latin typeface="+mj-lt"/>
              <a:ea typeface="思源黑体" panose="020B0500000000000000" pitchFamily="34" charset="-122"/>
              <a:cs typeface="+mj-cs"/>
            </a:endParaRPr>
          </a:p>
        </p:txBody>
      </p:sp>
      <p:pic>
        <p:nvPicPr>
          <p:cNvPr id="3" name="图片 2">
            <a:extLst>
              <a:ext uri="{FF2B5EF4-FFF2-40B4-BE49-F238E27FC236}">
                <a16:creationId xmlns:a16="http://schemas.microsoft.com/office/drawing/2014/main" id="{3B98F572-DBA3-3435-10FC-FA533AB52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545" y="1817105"/>
            <a:ext cx="5205845" cy="3904384"/>
          </a:xfrm>
          <a:prstGeom prst="rect">
            <a:avLst/>
          </a:prstGeom>
        </p:spPr>
      </p:pic>
    </p:spTree>
    <p:extLst>
      <p:ext uri="{BB962C8B-B14F-4D97-AF65-F5344CB8AC3E}">
        <p14:creationId xmlns:p14="http://schemas.microsoft.com/office/powerpoint/2010/main" val="339172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E922BC-418D-E275-BAAC-F39C0E6163E2}"/>
              </a:ext>
            </a:extLst>
          </p:cNvPr>
          <p:cNvSpPr txBox="1"/>
          <p:nvPr/>
        </p:nvSpPr>
        <p:spPr>
          <a:xfrm>
            <a:off x="3251091" y="943809"/>
            <a:ext cx="4729127" cy="732591"/>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三角面片刚体模型</a:t>
            </a:r>
          </a:p>
        </p:txBody>
      </p:sp>
      <p:sp>
        <p:nvSpPr>
          <p:cNvPr id="2" name="文本框 1">
            <a:extLst>
              <a:ext uri="{FF2B5EF4-FFF2-40B4-BE49-F238E27FC236}">
                <a16:creationId xmlns:a16="http://schemas.microsoft.com/office/drawing/2014/main" id="{80CD99E7-5212-0984-E0E4-065D3CFEFD1F}"/>
              </a:ext>
            </a:extLst>
          </p:cNvPr>
          <p:cNvSpPr txBox="1"/>
          <p:nvPr/>
        </p:nvSpPr>
        <p:spPr>
          <a:xfrm>
            <a:off x="2057400" y="2001982"/>
            <a:ext cx="7259782" cy="646331"/>
          </a:xfrm>
          <a:prstGeom prst="rect">
            <a:avLst/>
          </a:prstGeom>
          <a:noFill/>
        </p:spPr>
        <p:txBody>
          <a:bodyPr wrap="square" rtlCol="0">
            <a:spAutoFit/>
          </a:bodyPr>
          <a:lstStyle/>
          <a:p>
            <a:r>
              <a:rPr lang="zh-CN" altLang="en-US" dirty="0"/>
              <a:t>类似于</a:t>
            </a:r>
            <a:r>
              <a:rPr lang="en-US" altLang="zh-CN" dirty="0"/>
              <a:t>PD</a:t>
            </a:r>
            <a:r>
              <a:rPr lang="zh-CN" altLang="en-US" dirty="0"/>
              <a:t>的思想，希望将面片作为基本单位，约束为每个三角形的形状一样。以有共同边的一对面片作为基本单位定义能量</a:t>
            </a:r>
          </a:p>
        </p:txBody>
      </p:sp>
      <p:pic>
        <p:nvPicPr>
          <p:cNvPr id="5" name="图片 4">
            <a:extLst>
              <a:ext uri="{FF2B5EF4-FFF2-40B4-BE49-F238E27FC236}">
                <a16:creationId xmlns:a16="http://schemas.microsoft.com/office/drawing/2014/main" id="{485952B9-863D-B75C-05A5-635D61C3CBA9}"/>
              </a:ext>
            </a:extLst>
          </p:cNvPr>
          <p:cNvPicPr>
            <a:picLocks noChangeAspect="1"/>
          </p:cNvPicPr>
          <p:nvPr/>
        </p:nvPicPr>
        <p:blipFill>
          <a:blip r:embed="rId2"/>
          <a:stretch>
            <a:fillRect/>
          </a:stretch>
        </p:blipFill>
        <p:spPr>
          <a:xfrm>
            <a:off x="1931154" y="2648313"/>
            <a:ext cx="4311872" cy="2787793"/>
          </a:xfrm>
          <a:prstGeom prst="rect">
            <a:avLst/>
          </a:prstGeom>
        </p:spPr>
      </p:pic>
      <p:sp>
        <p:nvSpPr>
          <p:cNvPr id="6" name="文本框 5">
            <a:extLst>
              <a:ext uri="{FF2B5EF4-FFF2-40B4-BE49-F238E27FC236}">
                <a16:creationId xmlns:a16="http://schemas.microsoft.com/office/drawing/2014/main" id="{7BB864D5-78F5-9050-0048-4F4830FF529E}"/>
              </a:ext>
            </a:extLst>
          </p:cNvPr>
          <p:cNvSpPr txBox="1"/>
          <p:nvPr/>
        </p:nvSpPr>
        <p:spPr>
          <a:xfrm>
            <a:off x="6331527" y="3519056"/>
            <a:ext cx="3629891" cy="923330"/>
          </a:xfrm>
          <a:prstGeom prst="rect">
            <a:avLst/>
          </a:prstGeom>
          <a:noFill/>
        </p:spPr>
        <p:txBody>
          <a:bodyPr wrap="square" rtlCol="0">
            <a:spAutoFit/>
          </a:bodyPr>
          <a:lstStyle/>
          <a:p>
            <a:r>
              <a:rPr lang="zh-CN" altLang="en-US" dirty="0"/>
              <a:t>某种程度上和</a:t>
            </a:r>
            <a:r>
              <a:rPr lang="en-US" altLang="zh-CN" dirty="0"/>
              <a:t>ARAP</a:t>
            </a:r>
            <a:r>
              <a:rPr lang="zh-CN" altLang="en-US" dirty="0"/>
              <a:t>也有点相似，都是通过定义一个能量，希望三角形保持原有的结构</a:t>
            </a:r>
          </a:p>
        </p:txBody>
      </p:sp>
    </p:spTree>
    <p:extLst>
      <p:ext uri="{BB962C8B-B14F-4D97-AF65-F5344CB8AC3E}">
        <p14:creationId xmlns:p14="http://schemas.microsoft.com/office/powerpoint/2010/main" val="4017310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E922BC-418D-E275-BAAC-F39C0E6163E2}"/>
              </a:ext>
            </a:extLst>
          </p:cNvPr>
          <p:cNvSpPr txBox="1"/>
          <p:nvPr/>
        </p:nvSpPr>
        <p:spPr>
          <a:xfrm>
            <a:off x="3251091" y="943809"/>
            <a:ext cx="4729127" cy="732591"/>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三角面片刚体模型</a:t>
            </a:r>
          </a:p>
        </p:txBody>
      </p:sp>
      <p:sp>
        <p:nvSpPr>
          <p:cNvPr id="4" name="文本框 3">
            <a:extLst>
              <a:ext uri="{FF2B5EF4-FFF2-40B4-BE49-F238E27FC236}">
                <a16:creationId xmlns:a16="http://schemas.microsoft.com/office/drawing/2014/main" id="{768BA7DC-DCF4-3402-9927-0EB1AF44D6DE}"/>
              </a:ext>
            </a:extLst>
          </p:cNvPr>
          <p:cNvSpPr txBox="1"/>
          <p:nvPr/>
        </p:nvSpPr>
        <p:spPr>
          <a:xfrm>
            <a:off x="1586346" y="1925781"/>
            <a:ext cx="7966364" cy="646331"/>
          </a:xfrm>
          <a:prstGeom prst="rect">
            <a:avLst/>
          </a:prstGeom>
          <a:noFill/>
        </p:spPr>
        <p:txBody>
          <a:bodyPr wrap="square" rtlCol="0">
            <a:spAutoFit/>
          </a:bodyPr>
          <a:lstStyle/>
          <a:p>
            <a:r>
              <a:rPr lang="zh-CN" altLang="en-US" dirty="0"/>
              <a:t>甚至可以像</a:t>
            </a:r>
            <a:r>
              <a:rPr lang="en-US" altLang="zh-CN" dirty="0"/>
              <a:t>PBD</a:t>
            </a:r>
            <a:r>
              <a:rPr lang="zh-CN" altLang="en-US" dirty="0"/>
              <a:t>一样按照三角形形状来暴力纠正，同时也可以保证动量和角动量守恒</a:t>
            </a:r>
          </a:p>
        </p:txBody>
      </p:sp>
      <p:sp>
        <p:nvSpPr>
          <p:cNvPr id="7" name="文本框 6">
            <a:extLst>
              <a:ext uri="{FF2B5EF4-FFF2-40B4-BE49-F238E27FC236}">
                <a16:creationId xmlns:a16="http://schemas.microsoft.com/office/drawing/2014/main" id="{F737D1A5-7E6C-8002-8937-421DF995C528}"/>
              </a:ext>
            </a:extLst>
          </p:cNvPr>
          <p:cNvSpPr txBox="1"/>
          <p:nvPr/>
        </p:nvSpPr>
        <p:spPr>
          <a:xfrm>
            <a:off x="1586346" y="2999512"/>
            <a:ext cx="7966363" cy="646331"/>
          </a:xfrm>
          <a:prstGeom prst="rect">
            <a:avLst/>
          </a:prstGeom>
          <a:noFill/>
        </p:spPr>
        <p:txBody>
          <a:bodyPr wrap="square" rtlCol="0">
            <a:spAutoFit/>
          </a:bodyPr>
          <a:lstStyle/>
          <a:p>
            <a:r>
              <a:rPr lang="zh-CN" altLang="en-US" dirty="0"/>
              <a:t>适用于刚性比较强的布料，同时把边作为基本的单位不用担心布料的质量被离散化的比较严重的问题</a:t>
            </a:r>
          </a:p>
        </p:txBody>
      </p:sp>
    </p:spTree>
    <p:extLst>
      <p:ext uri="{BB962C8B-B14F-4D97-AF65-F5344CB8AC3E}">
        <p14:creationId xmlns:p14="http://schemas.microsoft.com/office/powerpoint/2010/main" val="2533320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9" name="矩形 8"/>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4" name="文本框 3"/>
          <p:cNvSpPr txBox="1"/>
          <p:nvPr/>
        </p:nvSpPr>
        <p:spPr>
          <a:xfrm>
            <a:off x="2479247" y="2598003"/>
            <a:ext cx="7053116" cy="830997"/>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dirty="0">
                <a:solidFill>
                  <a:schemeClr val="bg1"/>
                </a:solidFill>
                <a:cs typeface="+mn-ea"/>
                <a:sym typeface="+mn-lt"/>
              </a:rPr>
              <a:t>感谢聆听   请批评指正</a:t>
            </a:r>
          </a:p>
        </p:txBody>
      </p:sp>
      <p:sp>
        <p:nvSpPr>
          <p:cNvPr id="18" name="矩形 259"/>
          <p:cNvSpPr>
            <a:spLocks noChangeArrowheads="1"/>
          </p:cNvSpPr>
          <p:nvPr/>
        </p:nvSpPr>
        <p:spPr bwMode="auto">
          <a:xfrm>
            <a:off x="1838300" y="3735619"/>
            <a:ext cx="8335010" cy="40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zh-CN" altLang="en-US" sz="2400" dirty="0">
                <a:solidFill>
                  <a:schemeClr val="bg1"/>
                </a:solidFill>
                <a:latin typeface="+mn-lt"/>
                <a:ea typeface="+mn-ea"/>
                <a:cs typeface="+mn-ea"/>
                <a:sym typeface="+mn-lt"/>
              </a:rPr>
              <a:t>韩昊羽</a:t>
            </a:r>
            <a:endParaRPr lang="en-US" altLang="zh-CN" sz="2400" dirty="0">
              <a:solidFill>
                <a:schemeClr val="bg1"/>
              </a:solidFill>
              <a:latin typeface="+mn-lt"/>
              <a:ea typeface="+mn-ea"/>
              <a:cs typeface="+mn-ea"/>
              <a:sym typeface="+mn-lt"/>
            </a:endParaRPr>
          </a:p>
        </p:txBody>
      </p:sp>
      <p:pic>
        <p:nvPicPr>
          <p:cNvPr id="1036" name="Picture 12">
            <a:extLst>
              <a:ext uri="{FF2B5EF4-FFF2-40B4-BE49-F238E27FC236}">
                <a16:creationId xmlns:a16="http://schemas.microsoft.com/office/drawing/2014/main" id="{847DB4A1-2E5A-4AFA-8CB4-83ACE93981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271" y="270940"/>
            <a:ext cx="1054149" cy="104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9148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8)">
                                      <p:cBhvr>
                                        <p:cTn id="12" dur="750"/>
                                        <p:tgtEl>
                                          <p:spTgt spid="9"/>
                                        </p:tgtEl>
                                      </p:cBhvr>
                                    </p:animEffect>
                                  </p:childTnLst>
                                </p:cTn>
                              </p:par>
                            </p:childTnLst>
                          </p:cTn>
                        </p:par>
                        <p:par>
                          <p:cTn id="13" fill="hold">
                            <p:stCondLst>
                              <p:cond delay="750"/>
                            </p:stCondLst>
                            <p:childTnLst>
                              <p:par>
                                <p:cTn id="14" presetID="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16" presetClass="entr" presetSubtype="21" fill="hold" grpId="0" nodeType="with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E922BC-418D-E275-BAAC-F39C0E6163E2}"/>
              </a:ext>
            </a:extLst>
          </p:cNvPr>
          <p:cNvSpPr txBox="1"/>
          <p:nvPr/>
        </p:nvSpPr>
        <p:spPr>
          <a:xfrm>
            <a:off x="3777564" y="860682"/>
            <a:ext cx="3752381"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弹簧质点模型</a:t>
            </a:r>
          </a:p>
        </p:txBody>
      </p:sp>
      <p:sp>
        <p:nvSpPr>
          <p:cNvPr id="6" name="文本框 5">
            <a:extLst>
              <a:ext uri="{FF2B5EF4-FFF2-40B4-BE49-F238E27FC236}">
                <a16:creationId xmlns:a16="http://schemas.microsoft.com/office/drawing/2014/main" id="{7EFF7D02-2008-57D8-802A-8860F7095650}"/>
              </a:ext>
            </a:extLst>
          </p:cNvPr>
          <p:cNvSpPr txBox="1"/>
          <p:nvPr/>
        </p:nvSpPr>
        <p:spPr>
          <a:xfrm>
            <a:off x="1281544" y="1995056"/>
            <a:ext cx="6130637" cy="923330"/>
          </a:xfrm>
          <a:prstGeom prst="rect">
            <a:avLst/>
          </a:prstGeom>
          <a:noFill/>
        </p:spPr>
        <p:txBody>
          <a:bodyPr wrap="square" rtlCol="0">
            <a:spAutoFit/>
          </a:bodyPr>
          <a:lstStyle/>
          <a:p>
            <a:r>
              <a:rPr lang="zh-CN" altLang="en-US" dirty="0"/>
              <a:t>普通的半隐式积分：加细步长为</a:t>
            </a:r>
            <a:r>
              <a:rPr lang="en-US" altLang="zh-CN" dirty="0"/>
              <a:t>0.03f/20</a:t>
            </a:r>
            <a:r>
              <a:rPr lang="zh-CN" altLang="en-US" dirty="0"/>
              <a:t>：发散</a:t>
            </a:r>
            <a:endParaRPr lang="en-US" altLang="zh-CN" dirty="0"/>
          </a:p>
          <a:p>
            <a:r>
              <a:rPr lang="en-US" altLang="zh-CN" dirty="0"/>
              <a:t>		   </a:t>
            </a:r>
            <a:r>
              <a:rPr lang="zh-CN" altLang="en-US" dirty="0"/>
              <a:t>加细步长为</a:t>
            </a:r>
            <a:r>
              <a:rPr lang="en-US" altLang="zh-CN" dirty="0"/>
              <a:t>0.03f/60</a:t>
            </a:r>
            <a:r>
              <a:rPr lang="zh-CN" altLang="en-US" dirty="0"/>
              <a:t>：收敛</a:t>
            </a:r>
            <a:endParaRPr lang="en-US" altLang="zh-CN" dirty="0"/>
          </a:p>
          <a:p>
            <a:r>
              <a:rPr lang="zh-CN" altLang="en-US" dirty="0"/>
              <a:t>更改弹性系数：</a:t>
            </a:r>
            <a:r>
              <a:rPr lang="en-US" altLang="zh-CN" dirty="0"/>
              <a:t>	   </a:t>
            </a:r>
            <a:r>
              <a:rPr lang="zh-CN" altLang="en-US" dirty="0"/>
              <a:t>步长为</a:t>
            </a:r>
            <a:r>
              <a:rPr lang="en-US" altLang="zh-CN" dirty="0"/>
              <a:t>0.03f </a:t>
            </a:r>
            <a:r>
              <a:rPr lang="zh-CN" altLang="en-US" dirty="0"/>
              <a:t>收敛 </a:t>
            </a:r>
          </a:p>
        </p:txBody>
      </p:sp>
      <p:pic>
        <p:nvPicPr>
          <p:cNvPr id="9" name="图片 8">
            <a:extLst>
              <a:ext uri="{FF2B5EF4-FFF2-40B4-BE49-F238E27FC236}">
                <a16:creationId xmlns:a16="http://schemas.microsoft.com/office/drawing/2014/main" id="{868CD604-5A88-9C11-99F5-31CD6162341B}"/>
              </a:ext>
            </a:extLst>
          </p:cNvPr>
          <p:cNvPicPr>
            <a:picLocks noChangeAspect="1"/>
          </p:cNvPicPr>
          <p:nvPr/>
        </p:nvPicPr>
        <p:blipFill>
          <a:blip r:embed="rId2"/>
          <a:stretch>
            <a:fillRect/>
          </a:stretch>
        </p:blipFill>
        <p:spPr>
          <a:xfrm>
            <a:off x="1281544" y="3344874"/>
            <a:ext cx="2851297" cy="1860646"/>
          </a:xfrm>
          <a:prstGeom prst="rect">
            <a:avLst/>
          </a:prstGeom>
        </p:spPr>
      </p:pic>
      <p:sp>
        <p:nvSpPr>
          <p:cNvPr id="10" name="文本框 9">
            <a:extLst>
              <a:ext uri="{FF2B5EF4-FFF2-40B4-BE49-F238E27FC236}">
                <a16:creationId xmlns:a16="http://schemas.microsoft.com/office/drawing/2014/main" id="{42A4C120-C666-E77F-0443-709329358BF1}"/>
              </a:ext>
            </a:extLst>
          </p:cNvPr>
          <p:cNvSpPr txBox="1"/>
          <p:nvPr/>
        </p:nvSpPr>
        <p:spPr>
          <a:xfrm>
            <a:off x="4481944" y="3813532"/>
            <a:ext cx="2479964" cy="923330"/>
          </a:xfrm>
          <a:prstGeom prst="rect">
            <a:avLst/>
          </a:prstGeom>
          <a:noFill/>
        </p:spPr>
        <p:txBody>
          <a:bodyPr wrap="square" rtlCol="0">
            <a:spAutoFit/>
          </a:bodyPr>
          <a:lstStyle/>
          <a:p>
            <a:r>
              <a:rPr lang="zh-CN" altLang="en-US" dirty="0"/>
              <a:t>事实上是随着“弹簧”长度的改变更改了弹性系数</a:t>
            </a:r>
          </a:p>
        </p:txBody>
      </p:sp>
      <p:sp>
        <p:nvSpPr>
          <p:cNvPr id="11" name="文本框 10">
            <a:extLst>
              <a:ext uri="{FF2B5EF4-FFF2-40B4-BE49-F238E27FC236}">
                <a16:creationId xmlns:a16="http://schemas.microsoft.com/office/drawing/2014/main" id="{6C90D57F-FD3F-5FA4-1753-F748398819DA}"/>
              </a:ext>
            </a:extLst>
          </p:cNvPr>
          <p:cNvSpPr txBox="1"/>
          <p:nvPr/>
        </p:nvSpPr>
        <p:spPr>
          <a:xfrm>
            <a:off x="7620000" y="1995056"/>
            <a:ext cx="2486891" cy="1477328"/>
          </a:xfrm>
          <a:prstGeom prst="rect">
            <a:avLst/>
          </a:prstGeom>
          <a:noFill/>
        </p:spPr>
        <p:txBody>
          <a:bodyPr wrap="square" rtlCol="0">
            <a:spAutoFit/>
          </a:bodyPr>
          <a:lstStyle/>
          <a:p>
            <a:r>
              <a:rPr lang="zh-CN" altLang="en-US" dirty="0"/>
              <a:t>应用到已有方法上，比较大的问题是这样</a:t>
            </a:r>
            <a:r>
              <a:rPr lang="en-US" altLang="zh-CN" dirty="0"/>
              <a:t>k</a:t>
            </a:r>
            <a:r>
              <a:rPr lang="zh-CN" altLang="en-US" dirty="0"/>
              <a:t>就变成了</a:t>
            </a:r>
            <a:r>
              <a:rPr lang="en-US" altLang="zh-CN" dirty="0"/>
              <a:t>x</a:t>
            </a:r>
            <a:r>
              <a:rPr lang="zh-CN" altLang="en-US" dirty="0"/>
              <a:t>的函数，导致</a:t>
            </a:r>
            <a:r>
              <a:rPr lang="en-US" altLang="zh-CN" dirty="0"/>
              <a:t>PD</a:t>
            </a:r>
            <a:r>
              <a:rPr lang="zh-CN" altLang="en-US" dirty="0"/>
              <a:t>方法的矩阵不再是常数矩阵，没法预分解。</a:t>
            </a:r>
          </a:p>
        </p:txBody>
      </p:sp>
      <p:sp>
        <p:nvSpPr>
          <p:cNvPr id="12" name="文本框 11">
            <a:extLst>
              <a:ext uri="{FF2B5EF4-FFF2-40B4-BE49-F238E27FC236}">
                <a16:creationId xmlns:a16="http://schemas.microsoft.com/office/drawing/2014/main" id="{E2E41B88-E1F1-DB2E-3C0E-AAABC57A5E01}"/>
              </a:ext>
            </a:extLst>
          </p:cNvPr>
          <p:cNvSpPr txBox="1"/>
          <p:nvPr/>
        </p:nvSpPr>
        <p:spPr>
          <a:xfrm>
            <a:off x="7723909" y="3740727"/>
            <a:ext cx="2292927" cy="1477328"/>
          </a:xfrm>
          <a:prstGeom prst="rect">
            <a:avLst/>
          </a:prstGeom>
          <a:noFill/>
        </p:spPr>
        <p:txBody>
          <a:bodyPr wrap="square" rtlCol="0">
            <a:spAutoFit/>
          </a:bodyPr>
          <a:lstStyle/>
          <a:p>
            <a:r>
              <a:rPr lang="zh-CN" altLang="en-US" dirty="0"/>
              <a:t>发现布料的表现变得更加的“柔软”而不是像果冻一样弹个不停，因为没有限制向内的力。</a:t>
            </a:r>
          </a:p>
        </p:txBody>
      </p:sp>
    </p:spTree>
    <p:extLst>
      <p:ext uri="{BB962C8B-B14F-4D97-AF65-F5344CB8AC3E}">
        <p14:creationId xmlns:p14="http://schemas.microsoft.com/office/powerpoint/2010/main" val="123656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E922BC-418D-E275-BAAC-F39C0E6163E2}"/>
              </a:ext>
            </a:extLst>
          </p:cNvPr>
          <p:cNvSpPr txBox="1"/>
          <p:nvPr/>
        </p:nvSpPr>
        <p:spPr>
          <a:xfrm>
            <a:off x="3784491" y="936881"/>
            <a:ext cx="3690036"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弹簧质点模型</a:t>
            </a:r>
          </a:p>
        </p:txBody>
      </p:sp>
      <p:sp>
        <p:nvSpPr>
          <p:cNvPr id="5" name="文本框 4">
            <a:extLst>
              <a:ext uri="{FF2B5EF4-FFF2-40B4-BE49-F238E27FC236}">
                <a16:creationId xmlns:a16="http://schemas.microsoft.com/office/drawing/2014/main" id="{FF3E62CB-E5A2-EAF2-2966-F4E0026C5734}"/>
              </a:ext>
            </a:extLst>
          </p:cNvPr>
          <p:cNvSpPr txBox="1"/>
          <p:nvPr/>
        </p:nvSpPr>
        <p:spPr>
          <a:xfrm>
            <a:off x="5992091" y="2092036"/>
            <a:ext cx="3449782" cy="646331"/>
          </a:xfrm>
          <a:prstGeom prst="rect">
            <a:avLst/>
          </a:prstGeom>
          <a:noFill/>
        </p:spPr>
        <p:txBody>
          <a:bodyPr wrap="square" rtlCol="0">
            <a:spAutoFit/>
          </a:bodyPr>
          <a:lstStyle/>
          <a:p>
            <a:r>
              <a:rPr lang="zh-CN" altLang="en-US" dirty="0"/>
              <a:t>设置一种壁垒，因为我们希望布料可以弯曲压缩，但不能大拉伸</a:t>
            </a:r>
          </a:p>
        </p:txBody>
      </p:sp>
      <p:pic>
        <p:nvPicPr>
          <p:cNvPr id="6" name="图片 5">
            <a:extLst>
              <a:ext uri="{FF2B5EF4-FFF2-40B4-BE49-F238E27FC236}">
                <a16:creationId xmlns:a16="http://schemas.microsoft.com/office/drawing/2014/main" id="{7FF25440-0209-3349-AC94-292DF022786F}"/>
              </a:ext>
            </a:extLst>
          </p:cNvPr>
          <p:cNvPicPr>
            <a:picLocks noChangeAspect="1"/>
          </p:cNvPicPr>
          <p:nvPr/>
        </p:nvPicPr>
        <p:blipFill>
          <a:blip r:embed="rId2"/>
          <a:stretch>
            <a:fillRect/>
          </a:stretch>
        </p:blipFill>
        <p:spPr>
          <a:xfrm>
            <a:off x="5992091" y="3013693"/>
            <a:ext cx="3186545" cy="2520948"/>
          </a:xfrm>
          <a:prstGeom prst="rect">
            <a:avLst/>
          </a:prstGeom>
        </p:spPr>
      </p:pic>
      <p:pic>
        <p:nvPicPr>
          <p:cNvPr id="10" name="图片 9">
            <a:extLst>
              <a:ext uri="{FF2B5EF4-FFF2-40B4-BE49-F238E27FC236}">
                <a16:creationId xmlns:a16="http://schemas.microsoft.com/office/drawing/2014/main" id="{C822770D-0CFB-8235-FBED-22C4B5970209}"/>
              </a:ext>
            </a:extLst>
          </p:cNvPr>
          <p:cNvPicPr>
            <a:picLocks noChangeAspect="1"/>
          </p:cNvPicPr>
          <p:nvPr/>
        </p:nvPicPr>
        <p:blipFill>
          <a:blip r:embed="rId3"/>
          <a:stretch>
            <a:fillRect/>
          </a:stretch>
        </p:blipFill>
        <p:spPr>
          <a:xfrm>
            <a:off x="1222858" y="2033483"/>
            <a:ext cx="4561136" cy="1960419"/>
          </a:xfrm>
          <a:prstGeom prst="rect">
            <a:avLst/>
          </a:prstGeom>
        </p:spPr>
      </p:pic>
    </p:spTree>
    <p:extLst>
      <p:ext uri="{BB962C8B-B14F-4D97-AF65-F5344CB8AC3E}">
        <p14:creationId xmlns:p14="http://schemas.microsoft.com/office/powerpoint/2010/main" val="110345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E922BC-418D-E275-BAAC-F39C0E6163E2}"/>
              </a:ext>
            </a:extLst>
          </p:cNvPr>
          <p:cNvSpPr txBox="1"/>
          <p:nvPr/>
        </p:nvSpPr>
        <p:spPr>
          <a:xfrm>
            <a:off x="3798346" y="923027"/>
            <a:ext cx="3572272"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弹簧质点模型</a:t>
            </a:r>
          </a:p>
        </p:txBody>
      </p:sp>
      <p:pic>
        <p:nvPicPr>
          <p:cNvPr id="4" name="图片 3">
            <a:extLst>
              <a:ext uri="{FF2B5EF4-FFF2-40B4-BE49-F238E27FC236}">
                <a16:creationId xmlns:a16="http://schemas.microsoft.com/office/drawing/2014/main" id="{2CA9D845-D01D-22FB-CB90-362AC5A3C216}"/>
              </a:ext>
            </a:extLst>
          </p:cNvPr>
          <p:cNvPicPr>
            <a:picLocks noChangeAspect="1"/>
          </p:cNvPicPr>
          <p:nvPr/>
        </p:nvPicPr>
        <p:blipFill>
          <a:blip r:embed="rId2"/>
          <a:stretch>
            <a:fillRect/>
          </a:stretch>
        </p:blipFill>
        <p:spPr>
          <a:xfrm>
            <a:off x="2859979" y="2000820"/>
            <a:ext cx="4629388" cy="279414"/>
          </a:xfrm>
          <a:prstGeom prst="rect">
            <a:avLst/>
          </a:prstGeom>
        </p:spPr>
      </p:pic>
      <p:sp>
        <p:nvSpPr>
          <p:cNvPr id="5" name="文本框 4">
            <a:extLst>
              <a:ext uri="{FF2B5EF4-FFF2-40B4-BE49-F238E27FC236}">
                <a16:creationId xmlns:a16="http://schemas.microsoft.com/office/drawing/2014/main" id="{A9A345BB-2E62-A3C3-ABED-2C9D9D8324A8}"/>
              </a:ext>
            </a:extLst>
          </p:cNvPr>
          <p:cNvSpPr txBox="1"/>
          <p:nvPr/>
        </p:nvSpPr>
        <p:spPr>
          <a:xfrm>
            <a:off x="2784764" y="2857960"/>
            <a:ext cx="4419600" cy="923330"/>
          </a:xfrm>
          <a:prstGeom prst="rect">
            <a:avLst/>
          </a:prstGeom>
          <a:noFill/>
        </p:spPr>
        <p:txBody>
          <a:bodyPr wrap="square" rtlCol="0">
            <a:spAutoFit/>
          </a:bodyPr>
          <a:lstStyle/>
          <a:p>
            <a:r>
              <a:rPr lang="zh-CN" altLang="en-US" dirty="0"/>
              <a:t>粘滞力：希望在变形不太大的时候，考虑一个局部时间内的相对形变，而不是考虑绝对形变</a:t>
            </a:r>
          </a:p>
        </p:txBody>
      </p:sp>
      <p:sp>
        <p:nvSpPr>
          <p:cNvPr id="2" name="文本框 1">
            <a:extLst>
              <a:ext uri="{FF2B5EF4-FFF2-40B4-BE49-F238E27FC236}">
                <a16:creationId xmlns:a16="http://schemas.microsoft.com/office/drawing/2014/main" id="{83439D61-BD3D-8312-178C-3894A4B32653}"/>
              </a:ext>
            </a:extLst>
          </p:cNvPr>
          <p:cNvSpPr txBox="1"/>
          <p:nvPr/>
        </p:nvSpPr>
        <p:spPr>
          <a:xfrm>
            <a:off x="2859978" y="4163291"/>
            <a:ext cx="4344385" cy="646331"/>
          </a:xfrm>
          <a:prstGeom prst="rect">
            <a:avLst/>
          </a:prstGeom>
          <a:noFill/>
        </p:spPr>
        <p:txBody>
          <a:bodyPr wrap="square" rtlCol="0">
            <a:spAutoFit/>
          </a:bodyPr>
          <a:lstStyle/>
          <a:p>
            <a:r>
              <a:rPr lang="zh-CN" altLang="en-US" dirty="0"/>
              <a:t>指数函数的原因是不希望影响太大，希望在相对形变变大后快速衰减</a:t>
            </a:r>
          </a:p>
        </p:txBody>
      </p:sp>
    </p:spTree>
    <p:extLst>
      <p:ext uri="{BB962C8B-B14F-4D97-AF65-F5344CB8AC3E}">
        <p14:creationId xmlns:p14="http://schemas.microsoft.com/office/powerpoint/2010/main" val="2351676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B17D5B3-F051-0561-5ECB-9011019BA326}"/>
              </a:ext>
            </a:extLst>
          </p:cNvPr>
          <p:cNvSpPr txBox="1"/>
          <p:nvPr/>
        </p:nvSpPr>
        <p:spPr>
          <a:xfrm>
            <a:off x="3764232" y="957664"/>
            <a:ext cx="3572272"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弹簧质点模型</a:t>
            </a:r>
          </a:p>
        </p:txBody>
      </p:sp>
      <p:sp>
        <p:nvSpPr>
          <p:cNvPr id="4" name="文本框 3">
            <a:extLst>
              <a:ext uri="{FF2B5EF4-FFF2-40B4-BE49-F238E27FC236}">
                <a16:creationId xmlns:a16="http://schemas.microsoft.com/office/drawing/2014/main" id="{E38D4771-7615-7E10-12E7-0A5349260857}"/>
              </a:ext>
            </a:extLst>
          </p:cNvPr>
          <p:cNvSpPr txBox="1"/>
          <p:nvPr/>
        </p:nvSpPr>
        <p:spPr>
          <a:xfrm>
            <a:off x="1212272" y="1974273"/>
            <a:ext cx="8728363" cy="2031325"/>
          </a:xfrm>
          <a:prstGeom prst="rect">
            <a:avLst/>
          </a:prstGeom>
          <a:noFill/>
        </p:spPr>
        <p:txBody>
          <a:bodyPr wrap="square" rtlCol="0">
            <a:spAutoFit/>
          </a:bodyPr>
          <a:lstStyle/>
          <a:p>
            <a:r>
              <a:rPr lang="zh-CN" altLang="en-US" dirty="0"/>
              <a:t>可能的优点和不足：</a:t>
            </a:r>
            <a:endParaRPr lang="en-US" altLang="zh-CN" dirty="0"/>
          </a:p>
          <a:p>
            <a:pPr marL="285750" indent="-285750">
              <a:buFont typeface="Arial" panose="020B0604020202020204" pitchFamily="34" charset="0"/>
              <a:buChar char="•"/>
            </a:pPr>
            <a:r>
              <a:rPr lang="zh-CN" altLang="en-US" dirty="0"/>
              <a:t>加入拉伸和压缩方向不均匀的弹性系数后，最明显的区别是收敛性变好，同时又不会引入比较大的弹性系数，从而使整个布料看起来比较硬</a:t>
            </a:r>
            <a:endParaRPr lang="en-US" altLang="zh-CN" dirty="0"/>
          </a:p>
          <a:p>
            <a:pPr marL="285750" indent="-285750">
              <a:buFont typeface="Arial" panose="020B0604020202020204" pitchFamily="34" charset="0"/>
              <a:buChar char="•"/>
            </a:pPr>
            <a:r>
              <a:rPr lang="zh-CN" altLang="en-US" dirty="0"/>
              <a:t>使用弹性棒的假设，更贴近物理事实</a:t>
            </a:r>
            <a:endParaRPr lang="en-US" altLang="zh-CN" dirty="0"/>
          </a:p>
          <a:p>
            <a:pPr marL="285750" indent="-285750">
              <a:buFont typeface="Arial" panose="020B0604020202020204" pitchFamily="34" charset="0"/>
              <a:buChar char="•"/>
            </a:pPr>
            <a:r>
              <a:rPr lang="zh-CN" altLang="en-US" dirty="0"/>
              <a:t>在布料收缩的时候不会让彼此之间的距离依然很长，可以全部缩到一起</a:t>
            </a:r>
            <a:endParaRPr lang="en-US" altLang="zh-CN" dirty="0"/>
          </a:p>
          <a:p>
            <a:pPr marL="285750" indent="-285750">
              <a:buFont typeface="Arial" panose="020B0604020202020204" pitchFamily="34" charset="0"/>
              <a:buChar char="•"/>
            </a:pPr>
            <a:r>
              <a:rPr lang="zh-CN" altLang="en-US" dirty="0"/>
              <a:t>会导致需要实时更新弹簧的弹性系数，比较麻烦，如果是半隐式还好可以实时控制，但是</a:t>
            </a:r>
            <a:r>
              <a:rPr lang="en-US" altLang="zh-CN" dirty="0"/>
              <a:t>PD</a:t>
            </a:r>
            <a:r>
              <a:rPr lang="zh-CN" altLang="en-US" dirty="0"/>
              <a:t>等需要提前预存矩阵的没有那么友好</a:t>
            </a:r>
            <a:endParaRPr lang="en-US" altLang="zh-CN" dirty="0"/>
          </a:p>
        </p:txBody>
      </p:sp>
    </p:spTree>
    <p:extLst>
      <p:ext uri="{BB962C8B-B14F-4D97-AF65-F5344CB8AC3E}">
        <p14:creationId xmlns:p14="http://schemas.microsoft.com/office/powerpoint/2010/main" val="1836060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69FF1E1-283A-D87C-1FFD-AFEE245BB1AC}"/>
              </a:ext>
            </a:extLst>
          </p:cNvPr>
          <p:cNvSpPr txBox="1"/>
          <p:nvPr/>
        </p:nvSpPr>
        <p:spPr>
          <a:xfrm>
            <a:off x="3764232" y="957664"/>
            <a:ext cx="3572272"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弹簧质点模型</a:t>
            </a:r>
          </a:p>
        </p:txBody>
      </p:sp>
      <p:sp>
        <p:nvSpPr>
          <p:cNvPr id="5" name="文本框 4">
            <a:extLst>
              <a:ext uri="{FF2B5EF4-FFF2-40B4-BE49-F238E27FC236}">
                <a16:creationId xmlns:a16="http://schemas.microsoft.com/office/drawing/2014/main" id="{E59C1E0C-BDB3-46D4-4027-78911F348713}"/>
              </a:ext>
            </a:extLst>
          </p:cNvPr>
          <p:cNvSpPr txBox="1"/>
          <p:nvPr/>
        </p:nvSpPr>
        <p:spPr>
          <a:xfrm>
            <a:off x="1510145" y="1953490"/>
            <a:ext cx="7010400" cy="1754326"/>
          </a:xfrm>
          <a:prstGeom prst="rect">
            <a:avLst/>
          </a:prstGeom>
          <a:noFill/>
        </p:spPr>
        <p:txBody>
          <a:bodyPr wrap="square" rtlCol="0">
            <a:spAutoFit/>
          </a:bodyPr>
          <a:lstStyle/>
          <a:p>
            <a:r>
              <a:rPr lang="zh-CN" altLang="en-US" dirty="0"/>
              <a:t>可能的优点和不足：</a:t>
            </a:r>
            <a:endParaRPr lang="en-US" altLang="zh-CN" dirty="0"/>
          </a:p>
          <a:p>
            <a:pPr marL="285750" indent="-285750">
              <a:buFont typeface="Arial" panose="020B0604020202020204" pitchFamily="34" charset="0"/>
              <a:buChar char="•"/>
            </a:pPr>
            <a:r>
              <a:rPr lang="zh-CN" altLang="en-US" dirty="0"/>
              <a:t>将布料在时间邻域内的运动纳入考虑，对于比较小的形变可以保持一种塑性</a:t>
            </a:r>
            <a:endParaRPr lang="en-US" altLang="zh-CN" dirty="0"/>
          </a:p>
          <a:p>
            <a:pPr marL="285750" indent="-285750">
              <a:buFont typeface="Arial" panose="020B0604020202020204" pitchFamily="34" charset="0"/>
              <a:buChar char="•"/>
            </a:pPr>
            <a:r>
              <a:rPr lang="zh-CN" altLang="en-US" dirty="0"/>
              <a:t>比较容易产生褶皱</a:t>
            </a:r>
            <a:endParaRPr lang="en-US" altLang="zh-CN" dirty="0"/>
          </a:p>
          <a:p>
            <a:pPr marL="285750" indent="-285750">
              <a:buFont typeface="Arial" panose="020B0604020202020204" pitchFamily="34" charset="0"/>
              <a:buChar char="•"/>
            </a:pPr>
            <a:r>
              <a:rPr lang="zh-CN" altLang="en-US" dirty="0"/>
              <a:t>可能会影响原有的仿真结果，让本应该比较大的力变小</a:t>
            </a:r>
            <a:endParaRPr lang="en-US" altLang="zh-CN" dirty="0"/>
          </a:p>
          <a:p>
            <a:pPr marL="285750" indent="-285750">
              <a:buFont typeface="Arial" panose="020B0604020202020204" pitchFamily="34" charset="0"/>
              <a:buChar char="•"/>
            </a:pPr>
            <a:r>
              <a:rPr lang="zh-CN" altLang="en-US" dirty="0"/>
              <a:t>物理正确性仍待考量</a:t>
            </a:r>
          </a:p>
        </p:txBody>
      </p:sp>
      <p:pic>
        <p:nvPicPr>
          <p:cNvPr id="6" name="图片 5">
            <a:extLst>
              <a:ext uri="{FF2B5EF4-FFF2-40B4-BE49-F238E27FC236}">
                <a16:creationId xmlns:a16="http://schemas.microsoft.com/office/drawing/2014/main" id="{0E71660A-266A-BEFC-7B1B-E957F6D830E9}"/>
              </a:ext>
            </a:extLst>
          </p:cNvPr>
          <p:cNvPicPr>
            <a:picLocks noChangeAspect="1"/>
          </p:cNvPicPr>
          <p:nvPr/>
        </p:nvPicPr>
        <p:blipFill>
          <a:blip r:embed="rId2"/>
          <a:stretch>
            <a:fillRect/>
          </a:stretch>
        </p:blipFill>
        <p:spPr>
          <a:xfrm>
            <a:off x="1510145" y="3995756"/>
            <a:ext cx="2851297" cy="1860646"/>
          </a:xfrm>
          <a:prstGeom prst="rect">
            <a:avLst/>
          </a:prstGeom>
        </p:spPr>
      </p:pic>
      <p:sp>
        <p:nvSpPr>
          <p:cNvPr id="7" name="文本框 6">
            <a:extLst>
              <a:ext uri="{FF2B5EF4-FFF2-40B4-BE49-F238E27FC236}">
                <a16:creationId xmlns:a16="http://schemas.microsoft.com/office/drawing/2014/main" id="{72B0ACBA-B576-506A-BEEB-CE7612E0EBE5}"/>
              </a:ext>
            </a:extLst>
          </p:cNvPr>
          <p:cNvSpPr txBox="1"/>
          <p:nvPr/>
        </p:nvSpPr>
        <p:spPr>
          <a:xfrm>
            <a:off x="5424055" y="3995756"/>
            <a:ext cx="5167745"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不只是连线方向？根据运动的速度可以得出不对称的弯曲曲线</a:t>
            </a:r>
            <a:endParaRPr lang="en-US" altLang="zh-CN" dirty="0"/>
          </a:p>
          <a:p>
            <a:pPr marL="285750" indent="-285750">
              <a:buFont typeface="Arial" panose="020B0604020202020204" pitchFamily="34" charset="0"/>
              <a:buChar char="•"/>
            </a:pPr>
            <a:r>
              <a:rPr lang="zh-CN" altLang="en-US" dirty="0"/>
              <a:t>需要重新考虑求解算法的结构</a:t>
            </a:r>
          </a:p>
        </p:txBody>
      </p:sp>
    </p:spTree>
    <p:extLst>
      <p:ext uri="{BB962C8B-B14F-4D97-AF65-F5344CB8AC3E}">
        <p14:creationId xmlns:p14="http://schemas.microsoft.com/office/powerpoint/2010/main" val="31555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E922BC-418D-E275-BAAC-F39C0E6163E2}"/>
              </a:ext>
            </a:extLst>
          </p:cNvPr>
          <p:cNvSpPr txBox="1"/>
          <p:nvPr/>
        </p:nvSpPr>
        <p:spPr>
          <a:xfrm>
            <a:off x="2177363" y="971517"/>
            <a:ext cx="7430763" cy="718737"/>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有限元：不止</a:t>
            </a:r>
            <a:r>
              <a:rPr lang="en-US" altLang="zh-CN" sz="4000" b="1" dirty="0" err="1">
                <a:solidFill>
                  <a:srgbClr val="244C89"/>
                </a:solidFill>
                <a:latin typeface="+mj-lt"/>
                <a:ea typeface="思源黑体" panose="020B0500000000000000" pitchFamily="34" charset="-122"/>
                <a:cs typeface="+mj-cs"/>
              </a:rPr>
              <a:t>cauchy</a:t>
            </a:r>
            <a:r>
              <a:rPr lang="zh-CN" altLang="en-US" sz="4000" b="1" dirty="0">
                <a:solidFill>
                  <a:srgbClr val="244C89"/>
                </a:solidFill>
                <a:latin typeface="+mj-lt"/>
                <a:ea typeface="思源黑体" panose="020B0500000000000000" pitchFamily="34" charset="-122"/>
                <a:cs typeface="+mj-cs"/>
              </a:rPr>
              <a:t>弹性物质</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BCED682-B145-5727-E7D1-FE0A19035A50}"/>
                  </a:ext>
                </a:extLst>
              </p:cNvPr>
              <p:cNvSpPr txBox="1"/>
              <p:nvPr/>
            </p:nvSpPr>
            <p:spPr>
              <a:xfrm>
                <a:off x="1274618" y="1960418"/>
                <a:ext cx="8589818" cy="2694199"/>
              </a:xfrm>
              <a:prstGeom prst="rect">
                <a:avLst/>
              </a:prstGeom>
              <a:noFill/>
            </p:spPr>
            <p:txBody>
              <a:bodyPr wrap="square" rtlCol="0">
                <a:spAutoFit/>
              </a:bodyPr>
              <a:lstStyle/>
              <a:p>
                <a:r>
                  <a:rPr lang="zh-CN" altLang="en-US" dirty="0"/>
                  <a:t>在连续介质力学里面，我们可以认为一个点处的应力和这个点局部的变形信息及时间上局部的变形信息有关。</a:t>
                </a:r>
                <a:endParaRPr lang="en-US" altLang="zh-CN" dirty="0"/>
              </a:p>
              <a:p>
                <a:r>
                  <a:rPr lang="zh-CN" altLang="en-US" dirty="0"/>
                  <a:t>对于一个小邻域内，我们又可以根据这一点的变形梯度进行局部线性化，所以可以写成</a:t>
                </a:r>
                <a14:m>
                  <m:oMath xmlns:m="http://schemas.openxmlformats.org/officeDocument/2006/math">
                    <m:r>
                      <a:rPr lang="zh-CN" altLang="en-US" i="1" smtClean="0">
                        <a:latin typeface="Cambria Math" panose="02040503050406030204" pitchFamily="18" charset="0"/>
                      </a:rPr>
                      <m:t>𝜎</m:t>
                    </m:r>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ℱ</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f>
                      <m:fPr>
                        <m:type m:val="noBa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𝑡</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oMath>
                </a14:m>
                <a:endParaRPr lang="en-US" altLang="zh-CN" dirty="0"/>
              </a:p>
              <a:p>
                <a:r>
                  <a:rPr lang="zh-CN" altLang="en-US" dirty="0"/>
                  <a:t>对于具有某种各向同性和标架不变性的物质，可以进一步推导为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r>
                        <a:rPr lang="en-US" altLang="zh-CN" b="0" i="1" smtClean="0">
                          <a:latin typeface="Cambria Math" panose="02040503050406030204" pitchFamily="18" charset="0"/>
                        </a:rPr>
                        <m:t> </m:t>
                      </m:r>
                      <m:r>
                        <a:rPr lang="en-US" altLang="zh-CN" i="1">
                          <a:latin typeface="Cambria Math" panose="02040503050406030204" pitchFamily="18" charset="0"/>
                        </a:rPr>
                        <m:t>=</m:t>
                      </m:r>
                      <m:r>
                        <m:rPr>
                          <m:sty m:val="p"/>
                        </m:rPr>
                        <a:rPr lang="en-US" altLang="zh-CN" b="0" i="0" smtClean="0">
                          <a:latin typeface="Cambria Math" panose="02040503050406030204" pitchFamily="18" charset="0"/>
                        </a:rPr>
                        <m:t>R</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i="1">
                          <a:latin typeface="Cambria Math" panose="02040503050406030204" pitchFamily="18" charset="0"/>
                          <a:ea typeface="Cambria Math" panose="02040503050406030204" pitchFamily="18" charset="0"/>
                        </a:rPr>
                        <m:t>ℱ</m:t>
                      </m:r>
                      <m:d>
                        <m:dPr>
                          <m:ctrlPr>
                            <a:rPr lang="en-US" altLang="zh-CN" i="1">
                              <a:latin typeface="Cambria Math" panose="02040503050406030204" pitchFamily="18" charset="0"/>
                              <a:ea typeface="Cambria Math" panose="02040503050406030204" pitchFamily="18" charset="0"/>
                            </a:rPr>
                          </m:ctrlPr>
                        </m:dPr>
                        <m:e>
                          <m:r>
                            <m:rPr>
                              <m:sty m:val="p"/>
                            </m:rPr>
                            <a:rPr lang="en-US" altLang="zh-CN" b="0" i="0" smtClean="0">
                              <a:latin typeface="Cambria Math" panose="02040503050406030204" pitchFamily="18" charset="0"/>
                              <a:ea typeface="Cambria Math" panose="02040503050406030204" pitchFamily="18" charset="0"/>
                            </a:rPr>
                            <m:t>U</m:t>
                          </m:r>
                          <m:d>
                            <m:dPr>
                              <m:ctrlPr>
                                <a:rPr lang="en-US" altLang="zh-CN" b="0" i="1" smtClean="0">
                                  <a:latin typeface="Cambria Math" panose="02040503050406030204" pitchFamily="18" charset="0"/>
                                  <a:ea typeface="Cambria Math" panose="02040503050406030204" pitchFamily="18" charset="0"/>
                                </a:rPr>
                              </m:ctrlPr>
                            </m:dPr>
                            <m:e>
                              <m:r>
                                <m:rPr>
                                  <m:sty m:val="p"/>
                                </m:rPr>
                                <a:rPr lang="en-US" altLang="zh-CN" b="0" i="0" smtClean="0">
                                  <a:latin typeface="Cambria Math" panose="02040503050406030204" pitchFamily="18" charset="0"/>
                                  <a:ea typeface="Cambria Math" panose="02040503050406030204" pitchFamily="18" charset="0"/>
                                </a:rPr>
                                <m:t>s</m:t>
                              </m:r>
                            </m:e>
                          </m:d>
                        </m:e>
                        <m:e>
                          <m:f>
                            <m:fPr>
                              <m:type m:val="noBa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𝑡</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=0</m:t>
                              </m:r>
                            </m:den>
                          </m:f>
                        </m:e>
                      </m:d>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即把</a:t>
                </a:r>
                <a:r>
                  <a:rPr lang="en-US" altLang="zh-CN" dirty="0"/>
                  <a:t>R</a:t>
                </a:r>
                <a:r>
                  <a:rPr lang="zh-CN" altLang="en-US" dirty="0"/>
                  <a:t>抽出来，只和时间邻域内的形变有关。</a:t>
                </a:r>
                <a:endParaRPr lang="en-US" altLang="zh-CN" dirty="0"/>
              </a:p>
              <a:p>
                <a:r>
                  <a:rPr lang="zh-CN" altLang="en-US" dirty="0"/>
                  <a:t>对于现有的有限元分析，通常作出了物质是</a:t>
                </a:r>
                <a:r>
                  <a:rPr lang="en-US" altLang="zh-CN" dirty="0" err="1"/>
                  <a:t>cauchy</a:t>
                </a:r>
                <a:r>
                  <a:rPr lang="zh-CN" altLang="en-US" dirty="0"/>
                  <a:t>弹性物质的假设，即物质的应力只与目前的形变有关</a:t>
                </a:r>
                <a14:m>
                  <m:oMath xmlns:m="http://schemas.openxmlformats.org/officeDocument/2006/math">
                    <m:r>
                      <a:rPr lang="zh-CN" altLang="en-US" i="1" smtClean="0">
                        <a:latin typeface="Cambria Math" panose="02040503050406030204" pitchFamily="18" charset="0"/>
                      </a:rPr>
                      <m:t>𝜎</m:t>
                    </m:r>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oMath>
                </a14:m>
                <a:r>
                  <a:rPr lang="en-US" altLang="zh-CN" dirty="0"/>
                  <a:t>,</a:t>
                </a:r>
                <a:r>
                  <a:rPr lang="zh-CN" altLang="en-US" dirty="0"/>
                  <a:t>应变可以取格林应变</a:t>
                </a:r>
              </a:p>
            </p:txBody>
          </p:sp>
        </mc:Choice>
        <mc:Fallback xmlns="">
          <p:sp>
            <p:nvSpPr>
              <p:cNvPr id="4" name="文本框 3">
                <a:extLst>
                  <a:ext uri="{FF2B5EF4-FFF2-40B4-BE49-F238E27FC236}">
                    <a16:creationId xmlns:a16="http://schemas.microsoft.com/office/drawing/2014/main" id="{7BCED682-B145-5727-E7D1-FE0A19035A50}"/>
                  </a:ext>
                </a:extLst>
              </p:cNvPr>
              <p:cNvSpPr txBox="1">
                <a:spLocks noRot="1" noChangeAspect="1" noMove="1" noResize="1" noEditPoints="1" noAdjustHandles="1" noChangeArrowheads="1" noChangeShapeType="1" noTextEdit="1"/>
              </p:cNvSpPr>
              <p:nvPr/>
            </p:nvSpPr>
            <p:spPr>
              <a:xfrm>
                <a:off x="1274618" y="1960418"/>
                <a:ext cx="8589818" cy="2694199"/>
              </a:xfrm>
              <a:prstGeom prst="rect">
                <a:avLst/>
              </a:prstGeom>
              <a:blipFill>
                <a:blip r:embed="rId2"/>
                <a:stretch>
                  <a:fillRect l="-568" t="-1357" b="-271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6E62E34-C709-B7E0-8F19-B39FF7512E4E}"/>
              </a:ext>
            </a:extLst>
          </p:cNvPr>
          <p:cNvPicPr>
            <a:picLocks noChangeAspect="1"/>
          </p:cNvPicPr>
          <p:nvPr/>
        </p:nvPicPr>
        <p:blipFill>
          <a:blip r:embed="rId3"/>
          <a:stretch>
            <a:fillRect/>
          </a:stretch>
        </p:blipFill>
        <p:spPr>
          <a:xfrm>
            <a:off x="1342310" y="4578688"/>
            <a:ext cx="5378726" cy="692186"/>
          </a:xfrm>
          <a:prstGeom prst="rect">
            <a:avLst/>
          </a:prstGeom>
        </p:spPr>
      </p:pic>
    </p:spTree>
    <p:extLst>
      <p:ext uri="{BB962C8B-B14F-4D97-AF65-F5344CB8AC3E}">
        <p14:creationId xmlns:p14="http://schemas.microsoft.com/office/powerpoint/2010/main" val="1858145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A9F9F26-0B44-905D-123C-82C15294AA05}"/>
              </a:ext>
            </a:extLst>
          </p:cNvPr>
          <p:cNvSpPr txBox="1"/>
          <p:nvPr/>
        </p:nvSpPr>
        <p:spPr>
          <a:xfrm>
            <a:off x="2052672" y="999226"/>
            <a:ext cx="7430763" cy="718737"/>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有限元：不止</a:t>
            </a:r>
            <a:r>
              <a:rPr lang="en-US" altLang="zh-CN" sz="4000" b="1" dirty="0" err="1">
                <a:solidFill>
                  <a:srgbClr val="244C89"/>
                </a:solidFill>
                <a:latin typeface="+mj-lt"/>
                <a:ea typeface="思源黑体" panose="020B0500000000000000" pitchFamily="34" charset="-122"/>
                <a:cs typeface="+mj-cs"/>
              </a:rPr>
              <a:t>cauchy</a:t>
            </a:r>
            <a:r>
              <a:rPr lang="zh-CN" altLang="en-US" sz="4000" b="1" dirty="0">
                <a:solidFill>
                  <a:srgbClr val="244C89"/>
                </a:solidFill>
                <a:latin typeface="+mj-lt"/>
                <a:ea typeface="思源黑体" panose="020B0500000000000000" pitchFamily="34" charset="-122"/>
                <a:cs typeface="+mj-cs"/>
              </a:rPr>
              <a:t>弹性物质</a:t>
            </a:r>
          </a:p>
        </p:txBody>
      </p:sp>
      <p:sp>
        <p:nvSpPr>
          <p:cNvPr id="4" name="文本框 3">
            <a:extLst>
              <a:ext uri="{FF2B5EF4-FFF2-40B4-BE49-F238E27FC236}">
                <a16:creationId xmlns:a16="http://schemas.microsoft.com/office/drawing/2014/main" id="{A19D9B29-DBAD-6DD0-0052-556C78789213}"/>
              </a:ext>
            </a:extLst>
          </p:cNvPr>
          <p:cNvSpPr txBox="1"/>
          <p:nvPr/>
        </p:nvSpPr>
        <p:spPr>
          <a:xfrm>
            <a:off x="1898072" y="1918856"/>
            <a:ext cx="7585363" cy="369332"/>
          </a:xfrm>
          <a:prstGeom prst="rect">
            <a:avLst/>
          </a:prstGeom>
          <a:noFill/>
        </p:spPr>
        <p:txBody>
          <a:bodyPr wrap="square" rtlCol="0">
            <a:spAutoFit/>
          </a:bodyPr>
          <a:lstStyle/>
          <a:p>
            <a:r>
              <a:rPr lang="zh-CN" altLang="en-US" dirty="0"/>
              <a:t>在有限元分析中，会用到诸如第一</a:t>
            </a:r>
            <a:r>
              <a:rPr lang="en-US" altLang="zh-CN" dirty="0"/>
              <a:t>/</a:t>
            </a:r>
            <a:r>
              <a:rPr lang="zh-CN" altLang="en-US" dirty="0"/>
              <a:t>二</a:t>
            </a:r>
            <a:r>
              <a:rPr lang="en-US" altLang="zh-CN" dirty="0"/>
              <a:t>P-K</a:t>
            </a:r>
            <a:r>
              <a:rPr lang="zh-CN" altLang="en-US" dirty="0"/>
              <a:t>应力，</a:t>
            </a:r>
            <a:r>
              <a:rPr lang="en-US" altLang="zh-CN" dirty="0" err="1"/>
              <a:t>cauchy</a:t>
            </a:r>
            <a:r>
              <a:rPr lang="zh-CN" altLang="en-US" dirty="0"/>
              <a:t>应力等表达方式</a:t>
            </a:r>
          </a:p>
        </p:txBody>
      </p:sp>
      <p:sp>
        <p:nvSpPr>
          <p:cNvPr id="5" name="文本框 4">
            <a:extLst>
              <a:ext uri="{FF2B5EF4-FFF2-40B4-BE49-F238E27FC236}">
                <a16:creationId xmlns:a16="http://schemas.microsoft.com/office/drawing/2014/main" id="{5C0C133C-1225-3742-EBD4-5E53613D0111}"/>
              </a:ext>
            </a:extLst>
          </p:cNvPr>
          <p:cNvSpPr txBox="1"/>
          <p:nvPr/>
        </p:nvSpPr>
        <p:spPr>
          <a:xfrm>
            <a:off x="2154382" y="2819400"/>
            <a:ext cx="6151418" cy="1200329"/>
          </a:xfrm>
          <a:prstGeom prst="rect">
            <a:avLst/>
          </a:prstGeom>
          <a:noFill/>
        </p:spPr>
        <p:txBody>
          <a:bodyPr wrap="square" rtlCol="0">
            <a:spAutoFit/>
          </a:bodyPr>
          <a:lstStyle/>
          <a:p>
            <a:r>
              <a:rPr lang="zh-CN" altLang="en-US" dirty="0"/>
              <a:t>改进方法：</a:t>
            </a:r>
            <a:r>
              <a:rPr lang="en-US" altLang="zh-CN" dirty="0"/>
              <a:t>1.</a:t>
            </a:r>
            <a:r>
              <a:rPr lang="zh-CN" altLang="en-US" dirty="0"/>
              <a:t>加入前一个小邻域内拉伸的加权作为最终的</a:t>
            </a:r>
            <a:r>
              <a:rPr lang="en-US" altLang="zh-CN" dirty="0"/>
              <a:t>D</a:t>
            </a:r>
          </a:p>
          <a:p>
            <a:r>
              <a:rPr lang="en-US" altLang="zh-CN" dirty="0"/>
              <a:t>	    2.</a:t>
            </a:r>
            <a:r>
              <a:rPr lang="zh-CN" altLang="en-US" dirty="0"/>
              <a:t>可以使用相对于某个时刻的相对位移，具</a:t>
            </a:r>
            <a:r>
              <a:rPr lang="en-US" altLang="zh-CN" dirty="0"/>
              <a:t>	    </a:t>
            </a:r>
            <a:r>
              <a:rPr lang="zh-CN" altLang="en-US" dirty="0"/>
              <a:t>有某种塑性和时间记忆性</a:t>
            </a:r>
            <a:endParaRPr lang="en-US" altLang="zh-CN" dirty="0"/>
          </a:p>
          <a:p>
            <a:r>
              <a:rPr lang="en-US" altLang="zh-CN" dirty="0"/>
              <a:t>		</a:t>
            </a:r>
            <a:endParaRPr lang="zh-CN" altLang="en-US" dirty="0"/>
          </a:p>
        </p:txBody>
      </p:sp>
    </p:spTree>
    <p:extLst>
      <p:ext uri="{BB962C8B-B14F-4D97-AF65-F5344CB8AC3E}">
        <p14:creationId xmlns:p14="http://schemas.microsoft.com/office/powerpoint/2010/main" val="1663009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E922BC-418D-E275-BAAC-F39C0E6163E2}"/>
              </a:ext>
            </a:extLst>
          </p:cNvPr>
          <p:cNvSpPr txBox="1"/>
          <p:nvPr/>
        </p:nvSpPr>
        <p:spPr>
          <a:xfrm>
            <a:off x="2221291" y="895317"/>
            <a:ext cx="7749418" cy="707886"/>
          </a:xfrm>
          <a:prstGeom prst="rect">
            <a:avLst/>
          </a:prstGeom>
          <a:noFill/>
        </p:spPr>
        <p:txBody>
          <a:bodyPr vert="horz" wrap="square" rtlCol="0">
            <a:spAutoFit/>
          </a:bodyPr>
          <a:lstStyle/>
          <a:p>
            <a:pPr algn="ctr"/>
            <a:r>
              <a:rPr lang="zh-CN" altLang="en-US" sz="4000" b="1" dirty="0">
                <a:solidFill>
                  <a:srgbClr val="244C89"/>
                </a:solidFill>
                <a:latin typeface="+mj-lt"/>
                <a:ea typeface="思源黑体" panose="020B0500000000000000" pitchFamily="34" charset="-122"/>
                <a:cs typeface="+mj-cs"/>
              </a:rPr>
              <a:t>从简单到复杂：局部问题的求解</a:t>
            </a:r>
            <a:endParaRPr lang="en-US" altLang="zh-CN" sz="4000" b="1" dirty="0">
              <a:solidFill>
                <a:srgbClr val="244C89"/>
              </a:solidFill>
              <a:latin typeface="+mj-lt"/>
              <a:ea typeface="思源黑体" panose="020B0500000000000000" pitchFamily="34" charset="-122"/>
              <a:cs typeface="+mj-cs"/>
            </a:endParaRPr>
          </a:p>
        </p:txBody>
      </p:sp>
      <p:sp>
        <p:nvSpPr>
          <p:cNvPr id="2" name="文本框 1">
            <a:extLst>
              <a:ext uri="{FF2B5EF4-FFF2-40B4-BE49-F238E27FC236}">
                <a16:creationId xmlns:a16="http://schemas.microsoft.com/office/drawing/2014/main" id="{E0C6DF6E-3C15-F588-6BA0-A878703939F6}"/>
              </a:ext>
            </a:extLst>
          </p:cNvPr>
          <p:cNvSpPr txBox="1"/>
          <p:nvPr/>
        </p:nvSpPr>
        <p:spPr>
          <a:xfrm>
            <a:off x="1129145" y="2064327"/>
            <a:ext cx="8278091" cy="646331"/>
          </a:xfrm>
          <a:prstGeom prst="rect">
            <a:avLst/>
          </a:prstGeom>
          <a:noFill/>
        </p:spPr>
        <p:txBody>
          <a:bodyPr wrap="square" rtlCol="0">
            <a:spAutoFit/>
          </a:bodyPr>
          <a:lstStyle/>
          <a:p>
            <a:r>
              <a:rPr lang="zh-CN" altLang="en-US" dirty="0"/>
              <a:t>对于一张复杂的布料，可不可以将布料分成若干小块，对每个小块进行模拟，最后再通过对边值条件的融合把这些若干小块拼到一起？</a:t>
            </a:r>
          </a:p>
        </p:txBody>
      </p:sp>
      <p:sp>
        <p:nvSpPr>
          <p:cNvPr id="4" name="文本框 3">
            <a:extLst>
              <a:ext uri="{FF2B5EF4-FFF2-40B4-BE49-F238E27FC236}">
                <a16:creationId xmlns:a16="http://schemas.microsoft.com/office/drawing/2014/main" id="{73CD1B5A-C417-82D0-C52D-98ECCD3E07B6}"/>
              </a:ext>
            </a:extLst>
          </p:cNvPr>
          <p:cNvSpPr txBox="1"/>
          <p:nvPr/>
        </p:nvSpPr>
        <p:spPr>
          <a:xfrm>
            <a:off x="1129145" y="2971801"/>
            <a:ext cx="8194963" cy="2031325"/>
          </a:xfrm>
          <a:prstGeom prst="rect">
            <a:avLst/>
          </a:prstGeom>
          <a:noFill/>
        </p:spPr>
        <p:txBody>
          <a:bodyPr wrap="square" rtlCol="0">
            <a:spAutoFit/>
          </a:bodyPr>
          <a:lstStyle/>
          <a:p>
            <a:r>
              <a:rPr lang="zh-CN" altLang="en-US" dirty="0"/>
              <a:t>思想：首先选出若干离散的点，组成一个三角网格，然后分别对点、边、面进行模拟。首先根据目前状态计算点受到的力（通过弹簧质点、应力、或根据与之相连的边的运动给予冲量来计算力）更新顶点的运动状态，再根据每个顶点的运动求解边上的运动，最后根据一个三角面片边界的运动求解内部点的运动。</a:t>
            </a:r>
            <a:endParaRPr lang="en-US" altLang="zh-CN" dirty="0"/>
          </a:p>
          <a:p>
            <a:endParaRPr lang="en-US" altLang="zh-CN" dirty="0"/>
          </a:p>
          <a:p>
            <a:r>
              <a:rPr lang="en-US" altLang="zh-CN" dirty="0"/>
              <a:t>Idea</a:t>
            </a:r>
            <a:r>
              <a:rPr lang="zh-CN" altLang="en-US" dirty="0"/>
              <a:t>：可以利用上次提到的神经算子来加速，因为这是一类边值在快速改变，但是结构不变的方程求解，利用网络的形式可以快速解出方程。</a:t>
            </a:r>
          </a:p>
        </p:txBody>
      </p:sp>
    </p:spTree>
    <p:extLst>
      <p:ext uri="{BB962C8B-B14F-4D97-AF65-F5344CB8AC3E}">
        <p14:creationId xmlns:p14="http://schemas.microsoft.com/office/powerpoint/2010/main" val="37368870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第一PPT，www.1ppt.com">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vgjorn4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1080</Words>
  <Application>Microsoft Office PowerPoint</Application>
  <PresentationFormat>宽屏</PresentationFormat>
  <Paragraphs>69</Paragraphs>
  <Slides>16</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16</vt:i4>
      </vt:variant>
    </vt:vector>
  </HeadingPairs>
  <TitlesOfParts>
    <vt:vector size="22" baseType="lpstr">
      <vt:lpstr>微软雅黑</vt:lpstr>
      <vt:lpstr>Arial</vt:lpstr>
      <vt:lpstr>Calibri</vt:lpstr>
      <vt:lpstr>Cambria Math</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
  <cp:keywords>www.1ppt.com</cp:keywords>
  <dc:description>www.1ppt.com</dc:description>
  <cp:lastModifiedBy/>
  <cp:revision>1</cp:revision>
  <dcterms:created xsi:type="dcterms:W3CDTF">2021-05-12T03:31:37Z</dcterms:created>
  <dcterms:modified xsi:type="dcterms:W3CDTF">2022-11-18T07:27:49Z</dcterms:modified>
</cp:coreProperties>
</file>